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Lst>
  <p:sldSz cy="5143500" cx="9144000"/>
  <p:notesSz cx="6858000" cy="9144000"/>
  <p:embeddedFontLst>
    <p:embeddedFont>
      <p:font typeface="Halant"/>
      <p:regular r:id="rId15"/>
      <p:bold r:id="rId16"/>
    </p:embeddedFont>
    <p:embeddedFont>
      <p:font typeface="Inter"/>
      <p:regular r:id="rId17"/>
      <p:bold r:id="rId18"/>
      <p:italic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Halant-regular.fntdata"/><Relationship Id="rId14" Type="http://schemas.openxmlformats.org/officeDocument/2006/relationships/slide" Target="slides/slide9.xml"/><Relationship Id="rId17" Type="http://schemas.openxmlformats.org/officeDocument/2006/relationships/font" Target="fonts/Inter-regular.fntdata"/><Relationship Id="rId16" Type="http://schemas.openxmlformats.org/officeDocument/2006/relationships/font" Target="fonts/Halant-bold.fntdata"/><Relationship Id="rId5" Type="http://schemas.openxmlformats.org/officeDocument/2006/relationships/notesMaster" Target="notesMasters/notesMaster1.xml"/><Relationship Id="rId19" Type="http://schemas.openxmlformats.org/officeDocument/2006/relationships/font" Target="fonts/Inter-italic.fntdata"/><Relationship Id="rId6" Type="http://schemas.openxmlformats.org/officeDocument/2006/relationships/slide" Target="slides/slide1.xml"/><Relationship Id="rId18" Type="http://schemas.openxmlformats.org/officeDocument/2006/relationships/font" Target="fonts/Inter-bold.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2771586e835_0_1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2771586e835_0_1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3fd6142371_1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3fd6142371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33fd6142371_1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33fd6142371_1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33fd6142371_1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33fd6142371_1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3541a2a9a12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3541a2a9a12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33fd6142371_1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33fd6142371_1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33fd6142371_1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33fd6142371_1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350ce1ff504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350ce1ff504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3541a2a9a12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3541a2a9a12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50" name="Shape 50"/>
        <p:cNvGrpSpPr/>
        <p:nvPr/>
      </p:nvGrpSpPr>
      <p:grpSpPr>
        <a:xfrm>
          <a:off x="0" y="0"/>
          <a:ext cx="0" cy="0"/>
          <a:chOff x="0" y="0"/>
          <a:chExt cx="0" cy="0"/>
        </a:xfrm>
      </p:grpSpPr>
      <p:sp>
        <p:nvSpPr>
          <p:cNvPr id="51" name="Google Shape;51;p13"/>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rtl="0" algn="l">
              <a:lnSpc>
                <a:spcPct val="90000"/>
              </a:lnSpc>
              <a:spcBef>
                <a:spcPts val="12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rtl="0" algn="l">
              <a:lnSpc>
                <a:spcPct val="90000"/>
              </a:lnSpc>
              <a:spcBef>
                <a:spcPts val="12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rtl="0" algn="l">
              <a:lnSpc>
                <a:spcPct val="90000"/>
              </a:lnSpc>
              <a:spcBef>
                <a:spcPts val="1200"/>
              </a:spcBef>
              <a:spcAft>
                <a:spcPts val="120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53" name="Google Shape;53;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4" name="Google Shape;54;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14"/>
          <p:cNvSpPr txBox="1"/>
          <p:nvPr>
            <p:ph type="ctrTitle"/>
          </p:nvPr>
        </p:nvSpPr>
        <p:spPr>
          <a:xfrm>
            <a:off x="311700" y="1378950"/>
            <a:ext cx="8520600" cy="23856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en">
                <a:latin typeface="Halant"/>
                <a:ea typeface="Halant"/>
                <a:cs typeface="Halant"/>
                <a:sym typeface="Halant"/>
              </a:rPr>
              <a:t>Second Great Awakening</a:t>
            </a:r>
            <a:endParaRPr b="1">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Gallery Walk</a:t>
            </a:r>
            <a:endParaRPr b="1">
              <a:latin typeface="Halant"/>
              <a:ea typeface="Halant"/>
              <a:cs typeface="Halant"/>
              <a:sym typeface="Halan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15"/>
          <p:cNvSpPr txBox="1"/>
          <p:nvPr/>
        </p:nvSpPr>
        <p:spPr>
          <a:xfrm>
            <a:off x="152400" y="128675"/>
            <a:ext cx="3102300" cy="443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1"/>
                </a:solidFill>
                <a:latin typeface="Halant"/>
                <a:ea typeface="Halant"/>
                <a:cs typeface="Halant"/>
                <a:sym typeface="Halant"/>
              </a:rPr>
              <a:t>Source 1</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Date: </a:t>
            </a:r>
            <a:r>
              <a:rPr lang="en" sz="1200">
                <a:solidFill>
                  <a:schemeClr val="dk1"/>
                </a:solidFill>
                <a:latin typeface="Inter"/>
                <a:ea typeface="Inter"/>
                <a:cs typeface="Inter"/>
                <a:sym typeface="Inter"/>
              </a:rPr>
              <a:t>1856</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a:t>
            </a:r>
            <a:r>
              <a:rPr i="1" lang="en" sz="1200">
                <a:solidFill>
                  <a:schemeClr val="dk1"/>
                </a:solidFill>
                <a:latin typeface="Inter"/>
                <a:ea typeface="Inter"/>
                <a:cs typeface="Inter"/>
                <a:sym typeface="Inter"/>
              </a:rPr>
              <a:t>Autobiography of Peter Cartwright: The Backwoods Preacher</a:t>
            </a:r>
            <a:endParaRPr i="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Author: </a:t>
            </a:r>
            <a:r>
              <a:rPr lang="en" sz="1200">
                <a:solidFill>
                  <a:schemeClr val="dk1"/>
                </a:solidFill>
                <a:latin typeface="Inter"/>
                <a:ea typeface="Inter"/>
                <a:cs typeface="Inter"/>
                <a:sym typeface="Inter"/>
              </a:rPr>
              <a:t>Peter Cartwright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Description:</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Cartwright was an itinerant (traveling) preacher who published an autobiography recounting his experiences at many camp meetings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p:txBody>
      </p:sp>
      <p:sp>
        <p:nvSpPr>
          <p:cNvPr id="66" name="Google Shape;66;p15"/>
          <p:cNvSpPr txBox="1"/>
          <p:nvPr/>
        </p:nvSpPr>
        <p:spPr>
          <a:xfrm>
            <a:off x="3578325" y="95850"/>
            <a:ext cx="5304300" cy="47295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300">
                <a:solidFill>
                  <a:schemeClr val="dk1"/>
                </a:solidFill>
                <a:latin typeface="Halant"/>
                <a:ea typeface="Halant"/>
                <a:cs typeface="Halant"/>
                <a:sym typeface="Halant"/>
              </a:rPr>
              <a:t>The meeting was protracted for weeks. Ministers of almost all denominations flocked in from far and near. The meeting was kept up by night and day. Thousands heard of the mighty work, and came on foot, on horseback, in carriages and wagons . . . From this camp-meeting . . . the news spread through all the Churches, and through all the land, and it excited great wonder and surprise; but it kindled a religious flame that spread all over Kentucky and through many other states…</a:t>
            </a:r>
            <a:endParaRPr sz="13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3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300">
                <a:solidFill>
                  <a:schemeClr val="dk1"/>
                </a:solidFill>
                <a:highlight>
                  <a:schemeClr val="lt1"/>
                </a:highlight>
                <a:latin typeface="Halant"/>
                <a:ea typeface="Halant"/>
                <a:cs typeface="Halant"/>
                <a:sym typeface="Halant"/>
              </a:rPr>
              <a:t>There were many other strange and wild exercises into which the subjects of this revival fell; such, for instance, as what was called the running, jumping, barking exercise. The Methodist preachers generally preached against this extravagant wildness. I did it uniformly in my little ministrations, and sometimes gave great offense; but I feared no consequences when I felt my awful responsibilities to God. From these wild exercises, another great evil arose from the heated and wild imaginations of some. They professed to fall into trances and see visions; they would fall at meetings and sometimes at home, and lay apparently powerless and motionless for days, sometimes for a week at a time, without food or drink; and when they came to, they professed to have seen heaven and hell, to have seen God, angels, the devil and the damned; they would prophesy, and, under the pretense of Divine inspiration, predict the time of the end of the world, and the ushering in of the great millennium.</a:t>
            </a:r>
            <a:endParaRPr b="1" sz="1300">
              <a:solidFill>
                <a:schemeClr val="dk1"/>
              </a:solidFill>
              <a:latin typeface="Halant"/>
              <a:ea typeface="Halant"/>
              <a:cs typeface="Halant"/>
              <a:sym typeface="Halan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6"/>
          <p:cNvSpPr txBox="1"/>
          <p:nvPr/>
        </p:nvSpPr>
        <p:spPr>
          <a:xfrm>
            <a:off x="152400" y="128675"/>
            <a:ext cx="3102300" cy="443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1"/>
                </a:solidFill>
                <a:latin typeface="Halant"/>
                <a:ea typeface="Halant"/>
                <a:cs typeface="Halant"/>
                <a:sym typeface="Halant"/>
              </a:rPr>
              <a:t>Source 2</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Date: </a:t>
            </a:r>
            <a:r>
              <a:rPr lang="en" sz="1200">
                <a:solidFill>
                  <a:schemeClr val="dk1"/>
                </a:solidFill>
                <a:latin typeface="Inter"/>
                <a:ea typeface="Inter"/>
                <a:cs typeface="Inter"/>
                <a:sym typeface="Inter"/>
              </a:rPr>
              <a:t>c. 1829</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a:t>
            </a:r>
            <a:r>
              <a:rPr lang="en" sz="1200">
                <a:solidFill>
                  <a:schemeClr val="dk1"/>
                </a:solidFill>
                <a:latin typeface="Inter"/>
                <a:ea typeface="Inter"/>
                <a:cs typeface="Inter"/>
                <a:sym typeface="Inter"/>
              </a:rPr>
              <a:t>“Camp Meeting”</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Author: </a:t>
            </a:r>
            <a:r>
              <a:rPr lang="en" sz="1200">
                <a:solidFill>
                  <a:schemeClr val="dk1"/>
                </a:solidFill>
                <a:highlight>
                  <a:schemeClr val="lt1"/>
                </a:highlight>
                <a:latin typeface="Inter"/>
                <a:ea typeface="Inter"/>
                <a:cs typeface="Inter"/>
                <a:sym typeface="Inter"/>
              </a:rPr>
              <a:t>Alexander Rider</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Description:</a:t>
            </a:r>
            <a:r>
              <a:rPr lang="en" sz="1200">
                <a:solidFill>
                  <a:schemeClr val="dk1"/>
                </a:solidFill>
                <a:latin typeface="Inter"/>
                <a:ea typeface="Inter"/>
                <a:cs typeface="Inter"/>
                <a:sym typeface="Inter"/>
              </a:rPr>
              <a:t> Camp meetings, like this Methodist gathering, were a hallmark of evangelical Christian worship during the Second Great Awakening.</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p:txBody>
      </p:sp>
      <p:pic>
        <p:nvPicPr>
          <p:cNvPr id="72" name="Google Shape;72;p16"/>
          <p:cNvPicPr preferRelativeResize="0"/>
          <p:nvPr/>
        </p:nvPicPr>
        <p:blipFill rotWithShape="1">
          <a:blip r:embed="rId3">
            <a:alphaModFix/>
          </a:blip>
          <a:srcRect b="4422" l="17619" r="17457" t="5512"/>
          <a:stretch/>
        </p:blipFill>
        <p:spPr>
          <a:xfrm>
            <a:off x="3494748" y="414513"/>
            <a:ext cx="5417901" cy="43144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17"/>
          <p:cNvSpPr txBox="1"/>
          <p:nvPr/>
        </p:nvSpPr>
        <p:spPr>
          <a:xfrm>
            <a:off x="152400" y="104850"/>
            <a:ext cx="3721500" cy="4379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1"/>
                </a:solidFill>
                <a:latin typeface="Halant"/>
                <a:ea typeface="Halant"/>
                <a:cs typeface="Halant"/>
                <a:sym typeface="Halant"/>
              </a:rPr>
              <a:t>Source 3</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Date: </a:t>
            </a:r>
            <a:r>
              <a:rPr lang="en" sz="1200">
                <a:solidFill>
                  <a:schemeClr val="dk1"/>
                </a:solidFill>
                <a:latin typeface="Inter"/>
                <a:ea typeface="Inter"/>
                <a:cs typeface="Inter"/>
                <a:sym typeface="Inter"/>
              </a:rPr>
              <a:t>1829</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a:t>
            </a:r>
            <a:r>
              <a:rPr i="1" lang="en" sz="1200">
                <a:solidFill>
                  <a:schemeClr val="dk1"/>
                </a:solidFill>
                <a:latin typeface="Inter"/>
                <a:ea typeface="Inter"/>
                <a:cs typeface="Inter"/>
                <a:sym typeface="Inter"/>
              </a:rPr>
              <a:t>A Son of the Forest: Experience of William Apes a Native of the Forest</a:t>
            </a:r>
            <a:endParaRPr i="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Author: </a:t>
            </a:r>
            <a:r>
              <a:rPr lang="en" sz="1200">
                <a:solidFill>
                  <a:schemeClr val="dk1"/>
                </a:solidFill>
                <a:highlight>
                  <a:srgbClr val="FFFFFF"/>
                </a:highlight>
                <a:latin typeface="Inter"/>
                <a:ea typeface="Inter"/>
                <a:cs typeface="Inter"/>
                <a:sym typeface="Inter"/>
              </a:rPr>
              <a:t>William Apes</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Description: </a:t>
            </a:r>
            <a:r>
              <a:rPr lang="en" sz="1200">
                <a:solidFill>
                  <a:schemeClr val="dk1"/>
                </a:solidFill>
                <a:highlight>
                  <a:schemeClr val="lt1"/>
                </a:highlight>
                <a:latin typeface="Inter"/>
                <a:ea typeface="Inter"/>
                <a:cs typeface="Inter"/>
                <a:sym typeface="Inter"/>
              </a:rPr>
              <a:t>William Apes (1798–1839) was mixed-race (Pequot Indian, West African and European American).  He  was a Methodist preacher during the Second Great Awakening.  He used his writing to tell both his life story and to engage in political activism.  This book was one of the first published Indigenous autobiographies.</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78" name="Google Shape;78;p17"/>
          <p:cNvSpPr txBox="1"/>
          <p:nvPr/>
        </p:nvSpPr>
        <p:spPr>
          <a:xfrm>
            <a:off x="3943350" y="131550"/>
            <a:ext cx="4936200" cy="47187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00000"/>
              </a:lnSpc>
              <a:spcBef>
                <a:spcPts val="0"/>
              </a:spcBef>
              <a:spcAft>
                <a:spcPts val="1900"/>
              </a:spcAft>
              <a:buClr>
                <a:schemeClr val="dk1"/>
              </a:buClr>
              <a:buSzPts val="1100"/>
              <a:buFont typeface="Arial"/>
              <a:buNone/>
            </a:pPr>
            <a:r>
              <a:rPr lang="en" sz="1300">
                <a:solidFill>
                  <a:schemeClr val="dk1"/>
                </a:solidFill>
                <a:highlight>
                  <a:schemeClr val="lt1"/>
                </a:highlight>
                <a:latin typeface="Halant"/>
                <a:ea typeface="Halant"/>
                <a:cs typeface="Halant"/>
                <a:sym typeface="Halant"/>
              </a:rPr>
              <a:t>About this time the Methodists began to hold meetings in the neighbourhood  . . . And it was openly said that the character of a respecable[sic] man would receive a stain, and a deep one too, by attending one of their meetings. Indeed the stories circulated about them were bad enough to deter people of “character!” from attending the Methodist ministry. But it had no effect on me. I thought I had no character to lose in the estimation of those who were accounted great. For what cared they for me? They had possession of the red man’s inheritance, and had deprived me of liberty; with this they were satisfied, and could do as they pleased; therefore, I thought I could do as I pleased, measurably. I therefore went to hear the </a:t>
            </a:r>
            <a:r>
              <a:rPr i="1" lang="en" sz="1300">
                <a:solidFill>
                  <a:schemeClr val="dk1"/>
                </a:solidFill>
                <a:highlight>
                  <a:schemeClr val="lt1"/>
                </a:highlight>
                <a:latin typeface="Halant"/>
                <a:ea typeface="Halant"/>
                <a:cs typeface="Halant"/>
                <a:sym typeface="Halant"/>
              </a:rPr>
              <a:t>noisy</a:t>
            </a:r>
            <a:r>
              <a:rPr lang="en" sz="1300">
                <a:solidFill>
                  <a:schemeClr val="dk1"/>
                </a:solidFill>
                <a:highlight>
                  <a:schemeClr val="lt1"/>
                </a:highlight>
                <a:latin typeface="Halant"/>
                <a:ea typeface="Halant"/>
                <a:cs typeface="Halant"/>
                <a:sym typeface="Halant"/>
              </a:rPr>
              <a:t> </a:t>
            </a:r>
            <a:r>
              <a:rPr i="1" lang="en" sz="1300">
                <a:solidFill>
                  <a:schemeClr val="dk1"/>
                </a:solidFill>
                <a:highlight>
                  <a:schemeClr val="lt1"/>
                </a:highlight>
                <a:latin typeface="Halant"/>
                <a:ea typeface="Halant"/>
                <a:cs typeface="Halant"/>
                <a:sym typeface="Halant"/>
              </a:rPr>
              <a:t>Methodists</a:t>
            </a:r>
            <a:r>
              <a:rPr lang="en" sz="1300">
                <a:solidFill>
                  <a:schemeClr val="dk1"/>
                </a:solidFill>
                <a:highlight>
                  <a:schemeClr val="lt1"/>
                </a:highlight>
                <a:latin typeface="Halant"/>
                <a:ea typeface="Halant"/>
                <a:cs typeface="Halant"/>
                <a:sym typeface="Halant"/>
              </a:rPr>
              <a:t>… Their countenance was heavenly, their songs were like sweetest music—in their manners they were plain. Their language was not fashioned after the wisdom of men. When the minister preached he spoke as one having authority. The exercises were accompanied by the power of God. His people shouted for joy—while sinners wept. This being the first time I had ever attended a meeting of this kind, all things of course appeared new to me. I was very far from forming the opinion that most of the neighborhood entertained about them. From this time I became more serious, and soon went to hear the Methodists again, and was constrained to believe that they were the true people of God.</a:t>
            </a:r>
            <a:endParaRPr b="1" sz="1300">
              <a:solidFill>
                <a:schemeClr val="dk1"/>
              </a:solidFill>
              <a:latin typeface="Halant"/>
              <a:ea typeface="Halant"/>
              <a:cs typeface="Halant"/>
              <a:sym typeface="Halan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 name="Shape 82"/>
        <p:cNvGrpSpPr/>
        <p:nvPr/>
      </p:nvGrpSpPr>
      <p:grpSpPr>
        <a:xfrm>
          <a:off x="0" y="0"/>
          <a:ext cx="0" cy="0"/>
          <a:chOff x="0" y="0"/>
          <a:chExt cx="0" cy="0"/>
        </a:xfrm>
      </p:grpSpPr>
      <p:sp>
        <p:nvSpPr>
          <p:cNvPr id="83" name="Google Shape;83;p18"/>
          <p:cNvSpPr txBox="1"/>
          <p:nvPr/>
        </p:nvSpPr>
        <p:spPr>
          <a:xfrm>
            <a:off x="152400" y="104850"/>
            <a:ext cx="3562800" cy="4379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1"/>
                </a:solidFill>
                <a:latin typeface="Halant"/>
                <a:ea typeface="Halant"/>
                <a:cs typeface="Halant"/>
                <a:sym typeface="Halant"/>
              </a:rPr>
              <a:t>Source 4</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Date: </a:t>
            </a:r>
            <a:r>
              <a:rPr lang="en" sz="1200">
                <a:solidFill>
                  <a:schemeClr val="dk1"/>
                </a:solidFill>
                <a:latin typeface="Inter"/>
                <a:ea typeface="Inter"/>
                <a:cs typeface="Inter"/>
                <a:sym typeface="Inter"/>
              </a:rPr>
              <a:t>August 26, 1831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a:t>
            </a:r>
            <a:r>
              <a:rPr lang="en" sz="1200">
                <a:solidFill>
                  <a:schemeClr val="dk1"/>
                </a:solidFill>
                <a:latin typeface="Inter"/>
                <a:ea typeface="Inter"/>
                <a:cs typeface="Inter"/>
                <a:sym typeface="Inter"/>
              </a:rPr>
              <a:t>“Moral and Religious” in the </a:t>
            </a:r>
            <a:r>
              <a:rPr i="1" lang="en" sz="1200">
                <a:solidFill>
                  <a:schemeClr val="dk1"/>
                </a:solidFill>
                <a:latin typeface="Inter"/>
                <a:ea typeface="Inter"/>
                <a:cs typeface="Inter"/>
                <a:sym typeface="Inter"/>
              </a:rPr>
              <a:t>New Hampshire Sentinel</a:t>
            </a:r>
            <a:endParaRPr i="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Author: </a:t>
            </a:r>
            <a:r>
              <a:rPr lang="en" sz="1200">
                <a:solidFill>
                  <a:schemeClr val="dk1"/>
                </a:solidFill>
                <a:highlight>
                  <a:srgbClr val="FFFFFF"/>
                </a:highlight>
                <a:latin typeface="Inter"/>
                <a:ea typeface="Inter"/>
                <a:cs typeface="Inter"/>
                <a:sym typeface="Inter"/>
              </a:rPr>
              <a:t>Baxter</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Description: </a:t>
            </a:r>
            <a:r>
              <a:rPr lang="en" sz="1200">
                <a:solidFill>
                  <a:schemeClr val="dk1"/>
                </a:solidFill>
                <a:latin typeface="Inter"/>
                <a:ea typeface="Inter"/>
                <a:cs typeface="Inter"/>
                <a:sym typeface="Inter"/>
              </a:rPr>
              <a:t>Penned by a writer named “Baxter,” this document was published in the New Hampshire Sentinel newspaper and describes the author’s feelings about attending a camp meeting.</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84" name="Google Shape;84;p18"/>
          <p:cNvSpPr txBox="1"/>
          <p:nvPr/>
        </p:nvSpPr>
        <p:spPr>
          <a:xfrm>
            <a:off x="3943350" y="131550"/>
            <a:ext cx="4936200" cy="47187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Our Father in Heaven rested on the 7th day, and the Sabbath is of divine origin, founded in the wants of man. “Six days shalt thou labor and do all thy work.” The command is as absolute to be diligent during the six days, as to set apart one day in seven for rest, contemplation on the works of God, and worship… I have often attended Lectures on weekdays, when the association meet, or when strangers are providentially here, when I could do so without neglecting a positive duty. </a:t>
            </a:r>
            <a:endParaRPr>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Latterly, you know, we have had notices of the Sabbath pretty constantly of several weekly meetings, and now we are called on to devote FOUR whole days.  I could go, and return home at night, but many others must be quartered on the inhabitants in the village, or pitch their tents. I hope everything will be conducted in order, and that ministers will aim to make understanding Christians—but I know, and you know, that “excitement” is fashionable, and I have observed that extraordinary meetings have a tendency to render dull and insipid the stated labors of our minister. I have remarked, too, that these seasons of extraordinary excitement, have often terminated in coldness and indifference…</a:t>
            </a:r>
            <a:endParaRPr>
              <a:solidFill>
                <a:schemeClr val="dk1"/>
              </a:solidFill>
              <a:highlight>
                <a:schemeClr val="lt1"/>
              </a:highlight>
              <a:latin typeface="Halant"/>
              <a:ea typeface="Halant"/>
              <a:cs typeface="Halant"/>
              <a:sym typeface="Halan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19"/>
          <p:cNvSpPr txBox="1"/>
          <p:nvPr/>
        </p:nvSpPr>
        <p:spPr>
          <a:xfrm>
            <a:off x="152400" y="181050"/>
            <a:ext cx="3150300" cy="4629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1"/>
                </a:solidFill>
                <a:latin typeface="Halant"/>
                <a:ea typeface="Halant"/>
                <a:cs typeface="Halant"/>
                <a:sym typeface="Halant"/>
              </a:rPr>
              <a:t>Source 5</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Date: </a:t>
            </a:r>
            <a:r>
              <a:rPr lang="en" sz="1200">
                <a:solidFill>
                  <a:schemeClr val="dk1"/>
                </a:solidFill>
                <a:latin typeface="Inter"/>
                <a:ea typeface="Inter"/>
                <a:cs typeface="Inter"/>
                <a:sym typeface="Inter"/>
              </a:rPr>
              <a:t>1832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a:t>
            </a:r>
            <a:r>
              <a:rPr i="1" lang="en" sz="1200">
                <a:solidFill>
                  <a:schemeClr val="dk1"/>
                </a:solidFill>
                <a:latin typeface="Inter"/>
                <a:ea typeface="Inter"/>
                <a:cs typeface="Inter"/>
                <a:sym typeface="Inter"/>
              </a:rPr>
              <a:t>Domestic Manners of the Americans</a:t>
            </a:r>
            <a:endParaRPr i="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Author: </a:t>
            </a:r>
            <a:r>
              <a:rPr lang="en" sz="1200">
                <a:solidFill>
                  <a:schemeClr val="dk1"/>
                </a:solidFill>
                <a:latin typeface="Inter"/>
                <a:ea typeface="Inter"/>
                <a:cs typeface="Inter"/>
                <a:sym typeface="Inter"/>
              </a:rPr>
              <a:t>Frances Trollope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Description:</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Frances “Fanny” Trollope was an English travel writer who wrote an observational book on the habits of Americans.  This is a description of her experience of attending a Christian camp meeting for the first time.</a:t>
            </a:r>
            <a:endParaRPr sz="1200">
              <a:solidFill>
                <a:schemeClr val="dk1"/>
              </a:solidFill>
              <a:latin typeface="Inter"/>
              <a:ea typeface="Inter"/>
              <a:cs typeface="Inter"/>
              <a:sym typeface="Inter"/>
            </a:endParaRPr>
          </a:p>
        </p:txBody>
      </p:sp>
      <p:sp>
        <p:nvSpPr>
          <p:cNvPr id="90" name="Google Shape;90;p19"/>
          <p:cNvSpPr txBox="1"/>
          <p:nvPr/>
        </p:nvSpPr>
        <p:spPr>
          <a:xfrm>
            <a:off x="3538325" y="257250"/>
            <a:ext cx="5390100" cy="46290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300">
                <a:solidFill>
                  <a:schemeClr val="dk1"/>
                </a:solidFill>
                <a:latin typeface="Halant"/>
                <a:ea typeface="Halant"/>
                <a:cs typeface="Halant"/>
                <a:sym typeface="Halant"/>
              </a:rPr>
              <a:t>It was in the course of this summer that I found the opportunity I had long wished for, of attending a camp-meeting . . . this was in a wild district in the confines of Indiana . . .</a:t>
            </a:r>
            <a:endParaRPr sz="13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3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300">
                <a:solidFill>
                  <a:schemeClr val="dk1"/>
                </a:solidFill>
                <a:latin typeface="Halant"/>
                <a:ea typeface="Halant"/>
                <a:cs typeface="Halant"/>
                <a:sym typeface="Halant"/>
              </a:rPr>
              <a:t>At midnight a horn sounded through the camp, which, we were told, was to call the people from private to public worship; and we presently saw them flocking from all sides to the front of the preachers’ stand . . . There were about two thousand persons assembled.</a:t>
            </a:r>
            <a:endParaRPr sz="13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3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300">
                <a:solidFill>
                  <a:schemeClr val="dk1"/>
                </a:solidFill>
                <a:latin typeface="Halant"/>
                <a:ea typeface="Halant"/>
                <a:cs typeface="Halant"/>
                <a:sym typeface="Halant"/>
              </a:rPr>
              <a:t>One of the preachers began in a low nasal tone, and, like all other Methodist preachers, assured us of the enormous depravity of man as he comes from the hands of his Maker, and of his perfect sanctification after he had wrestled sufficiently with the Lord to get hold of him . . .The preachers came down from their stand and placed themselves in the midst of it, beginning to sing a hymn, calling upon the penitents to come forth… Above a hundred persons, nearly all females, came forward, uttering howlings and groans, so terrible that I shall never cease to shudder when I recall them. They appeared to drag each other forward, and on the word being given, “let us pray,” they all fell on their knees . . . they were soon all lying on the ground in an indescribable confusion of heads and legs. They threw about their limbs with such incessant and violent motion, that I was every instant expecting some serious accident to occur.</a:t>
            </a:r>
            <a:endParaRPr sz="1300">
              <a:solidFill>
                <a:schemeClr val="dk1"/>
              </a:solidFill>
              <a:latin typeface="Halant"/>
              <a:ea typeface="Halant"/>
              <a:cs typeface="Halant"/>
              <a:sym typeface="Halan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20"/>
          <p:cNvSpPr txBox="1"/>
          <p:nvPr/>
        </p:nvSpPr>
        <p:spPr>
          <a:xfrm>
            <a:off x="152400" y="181050"/>
            <a:ext cx="3560400" cy="4379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1"/>
                </a:solidFill>
                <a:latin typeface="Halant"/>
                <a:ea typeface="Halant"/>
                <a:cs typeface="Halant"/>
                <a:sym typeface="Halant"/>
              </a:rPr>
              <a:t>Source 6</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Date: </a:t>
            </a:r>
            <a:r>
              <a:rPr lang="en" sz="1200">
                <a:solidFill>
                  <a:schemeClr val="dk1"/>
                </a:solidFill>
                <a:latin typeface="Inter"/>
                <a:ea typeface="Inter"/>
                <a:cs typeface="Inter"/>
                <a:sym typeface="Inter"/>
              </a:rPr>
              <a:t>1836</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a:t>
            </a:r>
            <a:r>
              <a:rPr lang="en" sz="1200">
                <a:solidFill>
                  <a:schemeClr val="dk1"/>
                </a:solidFill>
                <a:latin typeface="Inter"/>
                <a:ea typeface="Inter"/>
                <a:cs typeface="Inter"/>
                <a:sym typeface="Inter"/>
              </a:rPr>
              <a:t>“Methodist Camp Meeting”</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Author: </a:t>
            </a:r>
            <a:r>
              <a:rPr lang="en" sz="1200">
                <a:solidFill>
                  <a:schemeClr val="dk1"/>
                </a:solidFill>
                <a:latin typeface="Inter"/>
                <a:ea typeface="Inter"/>
                <a:cs typeface="Inter"/>
                <a:sym typeface="Inter"/>
              </a:rPr>
              <a:t>Edward Williams Clay and Henry R. Robinson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Description: </a:t>
            </a:r>
            <a:r>
              <a:rPr lang="en" sz="1200">
                <a:solidFill>
                  <a:schemeClr val="dk1"/>
                </a:solidFill>
                <a:latin typeface="Inter"/>
                <a:ea typeface="Inter"/>
                <a:cs typeface="Inter"/>
                <a:sym typeface="Inter"/>
              </a:rPr>
              <a:t>Camp meetings, like this Methodist gathering, were a hallmark of evangelical Christian worship during the Second Great Awakening.</a:t>
            </a:r>
            <a:endParaRPr sz="1200">
              <a:solidFill>
                <a:schemeClr val="dk1"/>
              </a:solidFill>
              <a:latin typeface="Inter"/>
              <a:ea typeface="Inter"/>
              <a:cs typeface="Inter"/>
              <a:sym typeface="Inter"/>
            </a:endParaRPr>
          </a:p>
        </p:txBody>
      </p:sp>
      <p:pic>
        <p:nvPicPr>
          <p:cNvPr id="96" name="Google Shape;96;p20" title="NMAH-RWS2016-08998.jpg"/>
          <p:cNvPicPr preferRelativeResize="0"/>
          <p:nvPr/>
        </p:nvPicPr>
        <p:blipFill>
          <a:blip r:embed="rId3">
            <a:alphaModFix/>
          </a:blip>
          <a:stretch>
            <a:fillRect/>
          </a:stretch>
        </p:blipFill>
        <p:spPr>
          <a:xfrm>
            <a:off x="3785825" y="974750"/>
            <a:ext cx="5126400" cy="3193988"/>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21"/>
          <p:cNvSpPr txBox="1"/>
          <p:nvPr/>
        </p:nvSpPr>
        <p:spPr>
          <a:xfrm>
            <a:off x="152400" y="181050"/>
            <a:ext cx="3453600" cy="4379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1"/>
                </a:solidFill>
                <a:latin typeface="Halant"/>
                <a:ea typeface="Halant"/>
                <a:cs typeface="Halant"/>
                <a:sym typeface="Halant"/>
              </a:rPr>
              <a:t>Source 7</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Date: </a:t>
            </a:r>
            <a:r>
              <a:rPr lang="en" sz="1200">
                <a:solidFill>
                  <a:schemeClr val="dk1"/>
                </a:solidFill>
                <a:latin typeface="Inter"/>
                <a:ea typeface="Inter"/>
                <a:cs typeface="Inter"/>
                <a:sym typeface="Inter"/>
              </a:rPr>
              <a:t>1854</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a:t>
            </a:r>
            <a:r>
              <a:rPr i="1" lang="en" sz="1200">
                <a:solidFill>
                  <a:schemeClr val="dk1"/>
                </a:solidFill>
                <a:latin typeface="Inter"/>
                <a:ea typeface="Inter"/>
                <a:cs typeface="Inter"/>
                <a:sym typeface="Inter"/>
              </a:rPr>
              <a:t>The Camp Manual: A Practical Book for the Camp Ground, in Two Parts</a:t>
            </a:r>
            <a:endParaRPr i="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Author: </a:t>
            </a:r>
            <a:r>
              <a:rPr lang="en" sz="1200">
                <a:solidFill>
                  <a:schemeClr val="dk1"/>
                </a:solidFill>
                <a:latin typeface="Inter"/>
                <a:ea typeface="Inter"/>
                <a:cs typeface="Inter"/>
                <a:sym typeface="Inter"/>
              </a:rPr>
              <a:t>Barlow Reed Gorham</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Description: </a:t>
            </a:r>
            <a:r>
              <a:rPr lang="en" sz="1200">
                <a:solidFill>
                  <a:schemeClr val="dk1"/>
                </a:solidFill>
                <a:latin typeface="Inter"/>
                <a:ea typeface="Inter"/>
                <a:cs typeface="Inter"/>
                <a:sym typeface="Inter"/>
              </a:rPr>
              <a:t>Gorham’s text is an example of a popular form of 19th century writing, the so-called “advice manual” or “how to book.”  This is a practical guide for how to stage a successful camp meeting event.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102" name="Google Shape;102;p21"/>
          <p:cNvSpPr txBox="1"/>
          <p:nvPr/>
        </p:nvSpPr>
        <p:spPr>
          <a:xfrm>
            <a:off x="4026300" y="204900"/>
            <a:ext cx="4889100" cy="47337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Small Camp Meetings are usually of little account, and often something worse than valueless… There are few misfortunes to a District greater of its kind, than a miserable failure of a Camp Meeting…  There is no such thing as mediocrity in a Camp Meeting. To escape contempt, it must be the greatest assemblage and the most thrilling occasion of religious worship known to the church...</a:t>
            </a:r>
            <a:endParaRPr>
              <a:solidFill>
                <a:schemeClr val="dk1"/>
              </a:solidFill>
              <a:latin typeface="Halant"/>
              <a:ea typeface="Halant"/>
              <a:cs typeface="Halant"/>
              <a:sym typeface="Halant"/>
            </a:endParaRPr>
          </a:p>
          <a:p>
            <a:pPr indent="0" lvl="0" marL="0" rtl="0" algn="l">
              <a:spcBef>
                <a:spcPts val="0"/>
              </a:spcBef>
              <a:spcAft>
                <a:spcPts val="0"/>
              </a:spcAft>
              <a:buNone/>
            </a:pPr>
            <a:r>
              <a:t/>
            </a:r>
            <a:endParaRPr>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Let the preachers show that they, and, so far as possible, their families also, are identified with the meeting about to be held; let them announce it from Sabbath to Sabbath with emphasis; let them pray publicly and earnestly, as well as privately, for the blessing of God upon the coming occasion; let them exhort the people to pray for it also, whether they intend to go or not ; and finally, let a special prayer meeting be held on the evening before starting for the meeting, if it be practicable. These measures, taken with the proper spirit, will bring the blessing of God in a baptism of power upon preacher and people; and they will generally inspire large numbers, both out of the church and in, with a determination to attend, who had else scarcely thought of the thing.</a:t>
            </a:r>
            <a:endParaRPr>
              <a:solidFill>
                <a:schemeClr val="dk1"/>
              </a:solidFill>
              <a:latin typeface="Halant"/>
              <a:ea typeface="Halant"/>
              <a:cs typeface="Halant"/>
              <a:sym typeface="Halant"/>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22"/>
          <p:cNvSpPr txBox="1"/>
          <p:nvPr/>
        </p:nvSpPr>
        <p:spPr>
          <a:xfrm>
            <a:off x="152400" y="181050"/>
            <a:ext cx="3453600" cy="4379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1"/>
                </a:solidFill>
                <a:latin typeface="Halant"/>
                <a:ea typeface="Halant"/>
                <a:cs typeface="Halant"/>
                <a:sym typeface="Halant"/>
              </a:rPr>
              <a:t>Source 8</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Date: </a:t>
            </a:r>
            <a:r>
              <a:rPr lang="en" sz="1200">
                <a:solidFill>
                  <a:schemeClr val="dk1"/>
                </a:solidFill>
                <a:latin typeface="Inter"/>
                <a:ea typeface="Inter"/>
                <a:cs typeface="Inter"/>
                <a:sym typeface="Inter"/>
              </a:rPr>
              <a:t>1881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a:t>
            </a:r>
            <a:r>
              <a:rPr i="1" lang="en" sz="1200">
                <a:solidFill>
                  <a:schemeClr val="dk1"/>
                </a:solidFill>
                <a:latin typeface="Inter"/>
                <a:ea typeface="Inter"/>
                <a:cs typeface="Inter"/>
                <a:sym typeface="Inter"/>
              </a:rPr>
              <a:t>My Recollections of African M. E. Ministers, or Forty Years’ Experience </a:t>
            </a:r>
            <a:r>
              <a:rPr i="1" lang="en" sz="1200">
                <a:solidFill>
                  <a:schemeClr val="dk1"/>
                </a:solidFill>
                <a:latin typeface="Inter"/>
                <a:ea typeface="Inter"/>
                <a:cs typeface="Inter"/>
                <a:sym typeface="Inter"/>
              </a:rPr>
              <a:t>in the</a:t>
            </a:r>
            <a:r>
              <a:rPr i="1" lang="en" sz="1200">
                <a:solidFill>
                  <a:schemeClr val="dk1"/>
                </a:solidFill>
                <a:latin typeface="Inter"/>
                <a:ea typeface="Inter"/>
                <a:cs typeface="Inter"/>
                <a:sym typeface="Inter"/>
              </a:rPr>
              <a:t> African Methodist Episcopal Church</a:t>
            </a:r>
            <a:endParaRPr i="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Author: </a:t>
            </a:r>
            <a:r>
              <a:rPr lang="en" sz="1200">
                <a:solidFill>
                  <a:schemeClr val="dk1"/>
                </a:solidFill>
                <a:latin typeface="Inter"/>
                <a:ea typeface="Inter"/>
                <a:cs typeface="Inter"/>
                <a:sym typeface="Inter"/>
              </a:rPr>
              <a:t>Reverend Alexander W. Wayman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Description: </a:t>
            </a:r>
            <a:r>
              <a:rPr lang="en" sz="1200">
                <a:solidFill>
                  <a:schemeClr val="dk1"/>
                </a:solidFill>
                <a:highlight>
                  <a:schemeClr val="lt1"/>
                </a:highlight>
                <a:latin typeface="Inter"/>
                <a:ea typeface="Inter"/>
                <a:cs typeface="Inter"/>
                <a:sym typeface="Inter"/>
              </a:rPr>
              <a:t>Wayman was one of the first bishops of the A.M.E. Church.  He was born a free black and his family knew the famous abolitionist Frederick Douglass and his wife Anna Murray Douglass.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108" name="Google Shape;108;p22"/>
          <p:cNvSpPr txBox="1"/>
          <p:nvPr/>
        </p:nvSpPr>
        <p:spPr>
          <a:xfrm>
            <a:off x="3831175" y="204900"/>
            <a:ext cx="5084100" cy="47337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00000"/>
              </a:lnSpc>
              <a:spcBef>
                <a:spcPts val="1000"/>
              </a:spcBef>
              <a:spcAft>
                <a:spcPts val="0"/>
              </a:spcAft>
              <a:buNone/>
            </a:pPr>
            <a:r>
              <a:rPr lang="en">
                <a:solidFill>
                  <a:schemeClr val="dk1"/>
                </a:solidFill>
                <a:latin typeface="Halant"/>
                <a:ea typeface="Halant"/>
                <a:cs typeface="Halant"/>
                <a:sym typeface="Halant"/>
              </a:rPr>
              <a:t>The first minister that I recollect seeing was Rev. William Richardson. He was very kind to children, and therefore they all loved him. During his stay he held a camp-meeting at a place called Dick's Old Field. Miss Anna Murray, now Mrs. Frederick Douglass, came and kept house for my mother while she was attending this camp-meeting.</a:t>
            </a:r>
            <a:endParaRPr>
              <a:solidFill>
                <a:schemeClr val="dk1"/>
              </a:solidFill>
              <a:latin typeface="Halant"/>
              <a:ea typeface="Halant"/>
              <a:cs typeface="Halant"/>
              <a:sym typeface="Halant"/>
            </a:endParaRPr>
          </a:p>
          <a:p>
            <a:pPr indent="0" lvl="0" marL="0" rtl="0" algn="l">
              <a:lnSpc>
                <a:spcPct val="100000"/>
              </a:lnSpc>
              <a:spcBef>
                <a:spcPts val="1000"/>
              </a:spcBef>
              <a:spcAft>
                <a:spcPts val="0"/>
              </a:spcAft>
              <a:buNone/>
            </a:pPr>
            <a:r>
              <a:rPr lang="en">
                <a:solidFill>
                  <a:schemeClr val="dk1"/>
                </a:solidFill>
                <a:latin typeface="Halant"/>
                <a:ea typeface="Halant"/>
                <a:cs typeface="Halant"/>
                <a:sym typeface="Halant"/>
              </a:rPr>
              <a:t>There was one thing about this meeting that was very disagreeable, as I heard those who were there speaking of it. Several attempts were made to kidnap colored men; one man was seized by them, but he cut his way out…</a:t>
            </a:r>
            <a:endParaRPr>
              <a:solidFill>
                <a:schemeClr val="dk1"/>
              </a:solidFill>
              <a:latin typeface="Halant"/>
              <a:ea typeface="Halant"/>
              <a:cs typeface="Halant"/>
              <a:sym typeface="Halant"/>
            </a:endParaRPr>
          </a:p>
          <a:p>
            <a:pPr indent="0" lvl="0" marL="0" rtl="0" algn="l">
              <a:lnSpc>
                <a:spcPct val="100000"/>
              </a:lnSpc>
              <a:spcBef>
                <a:spcPts val="1000"/>
              </a:spcBef>
              <a:spcAft>
                <a:spcPts val="0"/>
              </a:spcAft>
              <a:buNone/>
            </a:pPr>
            <a:r>
              <a:rPr lang="en">
                <a:solidFill>
                  <a:schemeClr val="dk1"/>
                </a:solidFill>
                <a:latin typeface="Halant"/>
                <a:ea typeface="Halant"/>
                <a:cs typeface="Halant"/>
                <a:sym typeface="Halant"/>
              </a:rPr>
              <a:t>IN 1826 or 1827, Rev. Peter D. W. Schureman, the father of Rev. W. D. W. Schureman, of the Virginia Conference, came to Eastern Shore of Maryland.  It had been announced that he was the greatest orator of any colored man that ever visited that part of Maryland. The people were much excited when they heard of his coming. Great preparations were made for his reception. During that summer he appointed a camp-meeting to be held not very far from our house. The fame of Mr. Schureman had gone abroad, and it was said that he was the most eloquent speaker, white or colored, that ever preached in that county.</a:t>
            </a:r>
            <a:endParaRPr b="1">
              <a:solidFill>
                <a:schemeClr val="dk1"/>
              </a:solidFill>
              <a:latin typeface="Halant"/>
              <a:ea typeface="Halant"/>
              <a:cs typeface="Halant"/>
              <a:sym typeface="Halant"/>
            </a:endParaRPr>
          </a:p>
          <a:p>
            <a:pPr indent="0" lvl="0" marL="0" rtl="0" algn="l">
              <a:lnSpc>
                <a:spcPct val="100000"/>
              </a:lnSpc>
              <a:spcBef>
                <a:spcPts val="1000"/>
              </a:spcBef>
              <a:spcAft>
                <a:spcPts val="0"/>
              </a:spcAft>
              <a:buNone/>
            </a:pPr>
            <a:r>
              <a:t/>
            </a:r>
            <a:endParaRPr>
              <a:solidFill>
                <a:schemeClr val="dk1"/>
              </a:solidFill>
              <a:latin typeface="Halant"/>
              <a:ea typeface="Halant"/>
              <a:cs typeface="Halant"/>
              <a:sym typeface="Halant"/>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